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5" r:id="rId3"/>
    <p:sldId id="256" r:id="rId4"/>
    <p:sldId id="258" r:id="rId5"/>
    <p:sldId id="259" r:id="rId6"/>
    <p:sldId id="260" r:id="rId7"/>
    <p:sldId id="262" r:id="rId8"/>
    <p:sldId id="266" r:id="rId9"/>
    <p:sldId id="261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0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D61E-C47D-4B2D-B389-850492912E60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35DF5-50DD-4018-9917-399DB0A9E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35DF5-50DD-4018-9917-399DB0A9E0F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35DF5-50DD-4018-9917-399DB0A9E0F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35DF5-50DD-4018-9917-399DB0A9E0F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8364" y="6096000"/>
            <a:ext cx="6258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Prophets’ Perspective</a:t>
            </a:r>
          </a:p>
        </p:txBody>
      </p:sp>
      <p:pic>
        <p:nvPicPr>
          <p:cNvPr id="6" name="Picture 5" descr="lprophecy.gif"/>
          <p:cNvPicPr>
            <a:picLocks noChangeAspect="1"/>
          </p:cNvPicPr>
          <p:nvPr/>
        </p:nvPicPr>
        <p:blipFill>
          <a:blip r:embed="rId3" cstate="print"/>
          <a:srcRect l="1667" t="3546" r="1050" b="2176"/>
          <a:stretch>
            <a:fillRect/>
          </a:stretch>
        </p:blipFill>
        <p:spPr>
          <a:xfrm>
            <a:off x="477672" y="1101007"/>
            <a:ext cx="6097837" cy="349829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"Stoop down low and go in at the first 'all' and stand straight and come out at the last 'all'"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685800"/>
            <a:ext cx="76905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aseline="30000" dirty="0" smtClean="0">
                <a:latin typeface="+mj-lt"/>
              </a:rPr>
              <a:t>1 </a:t>
            </a:r>
            <a:r>
              <a:rPr lang="en-US" sz="2500" i="1" dirty="0" smtClean="0">
                <a:latin typeface="+mj-lt"/>
              </a:rPr>
              <a:t>“</a:t>
            </a:r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Ho! Everyone who thirsts,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Come to the waters;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And you who have no money,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Come, buy and eat.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Yes, come, buy wine and milk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Without money and without price.</a:t>
            </a:r>
            <a:r>
              <a:rPr lang="en-US" sz="2500" dirty="0" smtClean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Isaiah 55.1-2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7672" y="3002508"/>
            <a:ext cx="58275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aseline="30000" dirty="0" smtClean="0">
                <a:latin typeface="+mj-lt"/>
              </a:rPr>
              <a:t>2</a:t>
            </a:r>
            <a:r>
              <a:rPr lang="en-US" sz="2500" dirty="0" smtClean="0">
                <a:latin typeface="+mj-lt"/>
              </a:rPr>
              <a:t> </a:t>
            </a:r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Why do you spend money for what is not bread,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And your wages for what does not satisfy?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Listen carefully to Me, and eat what is good, </a:t>
            </a:r>
            <a:endParaRPr lang="en-US" sz="25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500" i="1" dirty="0" smtClean="0">
                <a:solidFill>
                  <a:schemeClr val="bg1"/>
                </a:solidFill>
                <a:latin typeface="+mj-lt"/>
              </a:rPr>
              <a:t>And let your soul delight itself in abundance.</a:t>
            </a:r>
            <a:endParaRPr lang="en-US" sz="2500" dirty="0" smtClean="0">
              <a:latin typeface="+mj-lt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 tmFilter="0,0; .5, 0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5" grpId="0"/>
      <p:bldP spid="16" grpId="0"/>
      <p:bldP spid="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Magneto" pitchFamily="82" charset="0"/>
              </a:rPr>
              <a:t>Deutero</a:t>
            </a:r>
            <a:r>
              <a:rPr lang="en-US" sz="2800" dirty="0" smtClean="0">
                <a:latin typeface="Magneto" pitchFamily="82" charset="0"/>
              </a:rPr>
              <a:t>-Isaiah theory: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1-39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664002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40-66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2090158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Magneto" pitchFamily="82" charset="0"/>
              </a:rPr>
              <a:t>Trito</a:t>
            </a:r>
            <a:r>
              <a:rPr lang="en-US" sz="2800" dirty="0" smtClean="0">
                <a:latin typeface="Magneto" pitchFamily="82" charset="0"/>
              </a:rPr>
              <a:t>-Isaiah theory: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536069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1-39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9819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40-55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34391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56-66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6" grpId="0"/>
      <p:bldP spid="6" grpId="1"/>
      <p:bldP spid="6" grpId="2"/>
      <p:bldP spid="7" grpId="0"/>
      <p:bldP spid="7" grpId="1"/>
      <p:bldP spid="7" grpId="2"/>
      <p:bldP spid="9" grpId="0"/>
      <p:bldP spid="9" grpId="2"/>
      <p:bldP spid="10" grpId="0"/>
      <p:bldP spid="10" grpId="1"/>
      <p:bldP spid="10" grpId="2"/>
      <p:bldP spid="12" grpId="0"/>
      <p:bldP spid="12" grpId="1"/>
      <p:bldP spid="12" grpId="2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External evidence: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19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Dead Sea Scrolls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5892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“Great Isaiah” Scroll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1714873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Septuagint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21336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Unbroken Jewish and Christian tradition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3113782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Gospel of John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3655129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Quoted directly over 65x</a:t>
            </a:r>
            <a:endParaRPr lang="en-US" sz="32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463778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By name 22x in New Testament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7" grpId="0"/>
      <p:bldP spid="10" grpId="0"/>
      <p:bldP spid="10" grpId="1"/>
      <p:bldP spid="10" grpId="2"/>
      <p:bldP spid="13" grpId="0"/>
      <p:bldP spid="13" grpId="1"/>
      <p:bldP spid="13" grpId="2"/>
      <p:bldP spid="14" grpId="0"/>
      <p:bldP spid="14" grpId="1"/>
      <p:bldP spid="14" grpId="2"/>
      <p:bldP spid="15" grpId="0"/>
      <p:bldP spid="15" grpId="1"/>
      <p:bldP spid="15" grpId="2"/>
      <p:bldP spid="16" grpId="0"/>
      <p:bldP spid="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Internal evidence: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192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Similar terms (Holy One of Israel – 25x)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21776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Similar themes (highway; remnant)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268653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Poetry and style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10" grpId="0"/>
      <p:bldP spid="10" grpId="1"/>
      <p:bldP spid="10" grpId="2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Two separate themes: </a:t>
            </a:r>
            <a:endParaRPr lang="en-US" sz="32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192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Law and Judgment ~ 1-39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74691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Salvation and Restoration ~ 40-66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Isaiah “</a:t>
            </a:r>
            <a:r>
              <a:rPr lang="en-US" sz="2800" dirty="0" err="1" smtClean="0">
                <a:latin typeface="Magneto" pitchFamily="82" charset="0"/>
              </a:rPr>
              <a:t>Wordle</a:t>
            </a:r>
            <a:r>
              <a:rPr lang="en-US" sz="2800" dirty="0" smtClean="0">
                <a:latin typeface="Magneto" pitchFamily="82" charset="0"/>
              </a:rPr>
              <a:t>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1669" t="27083" r="22694" b="8333"/>
          <a:stretch>
            <a:fillRect/>
          </a:stretch>
        </p:blipFill>
        <p:spPr bwMode="auto">
          <a:xfrm rot="5400000">
            <a:off x="544077" y="1589526"/>
            <a:ext cx="5203256" cy="3395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322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Isaiah ~ Yahweh is Salvation</a:t>
            </a:r>
            <a:endParaRPr lang="en-US" sz="32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192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Shear-Jashub (</a:t>
            </a:r>
            <a:r>
              <a:rPr lang="en-US" sz="3200" i="1" dirty="0" smtClean="0">
                <a:latin typeface="+mj-lt"/>
              </a:rPr>
              <a:t>the remnant shall return</a:t>
            </a:r>
            <a:r>
              <a:rPr lang="en-US" sz="3200" dirty="0" smtClean="0">
                <a:latin typeface="+mj-lt"/>
              </a:rPr>
              <a:t>, 7:3)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210944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Maher-shalal-hash-baz (</a:t>
            </a:r>
            <a:r>
              <a:rPr lang="en-US" sz="3200" i="1" dirty="0" smtClean="0">
                <a:latin typeface="+mj-lt"/>
              </a:rPr>
              <a:t>hasting to the spoil</a:t>
            </a:r>
            <a:r>
              <a:rPr lang="en-US" sz="3200" dirty="0" smtClean="0">
                <a:latin typeface="+mj-lt"/>
              </a:rPr>
              <a:t>, 8:3)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>
            <a:stCxn id="40" idx="0"/>
          </p:cNvCxnSpPr>
          <p:nvPr/>
        </p:nvCxnSpPr>
        <p:spPr>
          <a:xfrm rot="5400000" flipH="1" flipV="1">
            <a:off x="1290828" y="2503932"/>
            <a:ext cx="1746504" cy="146304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5395455" y="1624622"/>
            <a:ext cx="2203156" cy="670701"/>
            <a:chOff x="5395455" y="1002830"/>
            <a:chExt cx="2203156" cy="670701"/>
          </a:xfrm>
        </p:grpSpPr>
        <p:sp>
          <p:nvSpPr>
            <p:cNvPr id="37" name="Rectangle 36"/>
            <p:cNvSpPr/>
            <p:nvPr/>
          </p:nvSpPr>
          <p:spPr>
            <a:xfrm flipH="1" flipV="1">
              <a:off x="5850021" y="1002830"/>
              <a:ext cx="1748590" cy="32411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 flipH="1" flipV="1">
              <a:off x="5395455" y="1325525"/>
              <a:ext cx="2203155" cy="34800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648200" y="1621502"/>
            <a:ext cx="1295399" cy="670701"/>
            <a:chOff x="4685773" y="1621502"/>
            <a:chExt cx="1169594" cy="670701"/>
          </a:xfrm>
        </p:grpSpPr>
        <p:sp>
          <p:nvSpPr>
            <p:cNvPr id="33" name="Rectangle 32"/>
            <p:cNvSpPr/>
            <p:nvPr/>
          </p:nvSpPr>
          <p:spPr>
            <a:xfrm flipH="1" flipV="1">
              <a:off x="4883822" y="1621502"/>
              <a:ext cx="971545" cy="324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H="1" flipV="1">
              <a:off x="4685773" y="1944197"/>
              <a:ext cx="709722" cy="3480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28800" y="1612392"/>
            <a:ext cx="2590800" cy="685800"/>
            <a:chOff x="1828800" y="990600"/>
            <a:chExt cx="2590800" cy="685800"/>
          </a:xfrm>
        </p:grpSpPr>
        <p:sp>
          <p:nvSpPr>
            <p:cNvPr id="26" name="Rectangle 25"/>
            <p:cNvSpPr/>
            <p:nvPr/>
          </p:nvSpPr>
          <p:spPr>
            <a:xfrm>
              <a:off x="1828800" y="990600"/>
              <a:ext cx="19812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10000" y="990600"/>
              <a:ext cx="609600" cy="3480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10048" y="1616604"/>
            <a:ext cx="1073774" cy="670698"/>
            <a:chOff x="3810048" y="994812"/>
            <a:chExt cx="1073774" cy="670698"/>
          </a:xfrm>
        </p:grpSpPr>
        <p:sp>
          <p:nvSpPr>
            <p:cNvPr id="31" name="Rectangle 30"/>
            <p:cNvSpPr/>
            <p:nvPr/>
          </p:nvSpPr>
          <p:spPr>
            <a:xfrm flipH="1" flipV="1">
              <a:off x="4419646" y="994812"/>
              <a:ext cx="464176" cy="32411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 flipH="1" flipV="1">
              <a:off x="3810048" y="1317504"/>
              <a:ext cx="875725" cy="34800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305801" y="175729"/>
            <a:ext cx="435119" cy="3481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ISAIAH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57200" y="1612392"/>
            <a:ext cx="7315200" cy="685800"/>
            <a:chOff x="457200" y="1612392"/>
            <a:chExt cx="7315200" cy="685800"/>
          </a:xfrm>
        </p:grpSpPr>
        <p:grpSp>
          <p:nvGrpSpPr>
            <p:cNvPr id="20" name="Group 19"/>
            <p:cNvGrpSpPr/>
            <p:nvPr/>
          </p:nvGrpSpPr>
          <p:grpSpPr>
            <a:xfrm>
              <a:off x="457200" y="1612392"/>
              <a:ext cx="7315200" cy="685800"/>
              <a:chOff x="457200" y="990600"/>
              <a:chExt cx="7315200" cy="6858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57200" y="990600"/>
                <a:ext cx="7315200" cy="685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5400000">
                <a:off x="10287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19431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28575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37719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46863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56007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6515100" y="1333500"/>
                <a:ext cx="685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6371232" y="1772752"/>
              <a:ext cx="990600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700 BC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44704" y="1751144"/>
              <a:ext cx="990600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730 BC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02256" y="1764792"/>
              <a:ext cx="990600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760 BC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84832" y="1776460"/>
              <a:ext cx="990600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800 BC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99872" y="4108704"/>
            <a:ext cx="186537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Uzziah</a:t>
            </a:r>
          </a:p>
          <a:p>
            <a:pPr algn="ctr"/>
            <a:r>
              <a:rPr lang="en-US" sz="2000" dirty="0" smtClean="0">
                <a:latin typeface="Magneto" pitchFamily="82" charset="0"/>
              </a:rPr>
              <a:t>792-740 BC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57400" y="3188208"/>
            <a:ext cx="186537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Magneto" pitchFamily="82" charset="0"/>
              </a:rPr>
              <a:t>Jotham</a:t>
            </a:r>
            <a:endParaRPr lang="en-US" sz="2000" dirty="0" smtClean="0">
              <a:latin typeface="Magneto" pitchFamily="82" charset="0"/>
            </a:endParaRPr>
          </a:p>
          <a:p>
            <a:pPr algn="ctr"/>
            <a:r>
              <a:rPr lang="en-US" sz="2000" dirty="0" smtClean="0">
                <a:latin typeface="Magneto" pitchFamily="82" charset="0"/>
              </a:rPr>
              <a:t>750-732 BC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124200" y="4102608"/>
            <a:ext cx="186537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Magneto" pitchFamily="82" charset="0"/>
              </a:rPr>
              <a:t>Ahaz</a:t>
            </a:r>
            <a:endParaRPr lang="en-US" sz="2000" dirty="0" smtClean="0">
              <a:latin typeface="Magneto" pitchFamily="82" charset="0"/>
            </a:endParaRPr>
          </a:p>
          <a:p>
            <a:pPr algn="ctr"/>
            <a:r>
              <a:rPr lang="en-US" sz="2000" dirty="0" smtClean="0">
                <a:latin typeface="Magneto" pitchFamily="82" charset="0"/>
              </a:rPr>
              <a:t>735-715 BC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87824" y="3188208"/>
            <a:ext cx="186537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Hezekiah</a:t>
            </a:r>
          </a:p>
          <a:p>
            <a:pPr algn="ctr"/>
            <a:r>
              <a:rPr lang="en-US" sz="2000" dirty="0" smtClean="0">
                <a:latin typeface="Magneto" pitchFamily="82" charset="0"/>
              </a:rPr>
              <a:t>725-687 BC</a:t>
            </a:r>
          </a:p>
        </p:txBody>
      </p:sp>
      <p:cxnSp>
        <p:nvCxnSpPr>
          <p:cNvPr id="46" name="Straight Arrow Connector 45"/>
          <p:cNvCxnSpPr>
            <a:stCxn id="41" idx="0"/>
          </p:cNvCxnSpPr>
          <p:nvPr/>
        </p:nvCxnSpPr>
        <p:spPr>
          <a:xfrm rot="5400000" flipH="1" flipV="1">
            <a:off x="3215640" y="2136648"/>
            <a:ext cx="826008" cy="12771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2" idx="0"/>
          </p:cNvCxnSpPr>
          <p:nvPr/>
        </p:nvCxnSpPr>
        <p:spPr>
          <a:xfrm rot="5400000" flipH="1" flipV="1">
            <a:off x="3672840" y="2746248"/>
            <a:ext cx="1740408" cy="9723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3" idx="0"/>
          </p:cNvCxnSpPr>
          <p:nvPr/>
        </p:nvCxnSpPr>
        <p:spPr>
          <a:xfrm rot="5400000" flipH="1" flipV="1">
            <a:off x="5750052" y="2232660"/>
            <a:ext cx="826008" cy="10850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Isaiah Timeline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 tmFilter="0,0; .5, 0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2984</TotalTime>
  <Words>275</Words>
  <Application>Microsoft Office PowerPoint</Application>
  <PresentationFormat>On-screen Show (4:3)</PresentationFormat>
  <Paragraphs>66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134</cp:revision>
  <dcterms:created xsi:type="dcterms:W3CDTF">2009-09-10T12:02:08Z</dcterms:created>
  <dcterms:modified xsi:type="dcterms:W3CDTF">2009-09-14T20:57:12Z</dcterms:modified>
</cp:coreProperties>
</file>